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78" r:id="rId5"/>
    <p:sldId id="259" r:id="rId6"/>
    <p:sldId id="260" r:id="rId7"/>
    <p:sldId id="279" r:id="rId8"/>
    <p:sldId id="263" r:id="rId9"/>
    <p:sldId id="264" r:id="rId10"/>
    <p:sldId id="265" r:id="rId11"/>
    <p:sldId id="281" r:id="rId12"/>
    <p:sldId id="280" r:id="rId13"/>
    <p:sldId id="267" r:id="rId14"/>
    <p:sldId id="282" r:id="rId15"/>
    <p:sldId id="283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798E4E-ED1D-3C35-E5A3-A2CB8F2A6107}" name="Meri Krnić" initials="MK" userId="98b0b79417d013b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5ECCF-FBBC-47F8-A590-C631707A7A65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D8B7-7381-452B-BF36-5667BB73EF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9008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54D8B7-7381-452B-BF36-5667BB73EFA7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6839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31887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018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406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985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77743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935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717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291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32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978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473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F61EE49-D10B-4E28-80EA-DE6AD28E87B2}" type="datetimeFigureOut">
              <a:rPr lang="hr-HR" smtClean="0"/>
              <a:t>11.1.2026.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2F4DA25-8E87-44BC-8199-17B6B1D115A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6330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Objava%20natje&#269;aja_1704/PRILOZI/Prilog%204.-%20Kriteriji%20odabira%20i%20njihovo%20poja&#353;njenje.doc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Objava%20natje&#269;aja_1704/PRILOZI/Prilog%201.-%20Dokumentacija%20za%20podno&#353;enje%20zahtjeva%20za%20potporu.doc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Objava%20natje&#269;aja_1704/PRILOZI/Prilog%201.-%20Dokumentacija%20za%20podno&#353;enje%20zahtjeva%20za%20potporu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https://www.apprrr.hr/wp-content/uploads/2022/06/Vodic-za-upis-u-evidenciju-korisnika-potpora-u-ruralnom-razvoju-i-ribarstvu-EKPRRiR-2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../../../pravilnici_upute/Pravilnik%20o%20provedbi%20lokalnih%20razvojnih%20strategija%20unutar%20intervencije%2077.06.%20&#187;Potpora%20LEADER%20(CLLD)%20pristupu&#171;%20iz%20Strate&#353;kog%20plana%20Zajedni&#269;ke%20poljoprivredne%20politike%20Republike%20Hrvatske%202023.%20-%202027_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9E9CE9-DAB9-F887-4B3C-9A38449B4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2832" y="1298448"/>
            <a:ext cx="8361229" cy="2496312"/>
          </a:xfrm>
        </p:spPr>
        <p:txBody>
          <a:bodyPr>
            <a:normAutofit/>
          </a:bodyPr>
          <a:lstStyle/>
          <a:p>
            <a:r>
              <a:rPr lang="hr-HR" sz="2200" cap="none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Predstavljanje LAG natječaja za provedbu intervencije</a:t>
            </a:r>
            <a:br>
              <a:rPr lang="hr-HR" sz="2200" cap="none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hr-HR" sz="2200" cap="none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r-HR" sz="24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3.1.1. „</a:t>
            </a:r>
            <a:r>
              <a:rPr lang="hr-HR" sz="2400" i="0" dirty="0">
                <a:solidFill>
                  <a:schemeClr val="accent5">
                    <a:lumMod val="5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Potpora aktivnostima promocije lokalne gastronomije i kulturne baštine” </a:t>
            </a:r>
            <a:br>
              <a:rPr lang="hr-HR" sz="2400" i="0" dirty="0">
                <a:solidFill>
                  <a:schemeClr val="accent5">
                    <a:lumMod val="5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hr-HR" sz="2400" b="1" i="0" dirty="0">
                <a:solidFill>
                  <a:schemeClr val="accent5">
                    <a:lumMod val="5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hr-HR" sz="2400" b="0" i="0" cap="none" dirty="0">
                <a:solidFill>
                  <a:schemeClr val="accent5">
                    <a:lumMod val="50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koja se provodi putem Lokalne razvojne strategije za razdoblje 2023. – 2027.</a:t>
            </a:r>
            <a:endParaRPr lang="hr-HR" sz="24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B53F20-407B-0913-27BA-4FCCC7284A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sz="1800" dirty="0"/>
              <a:t>Vodice, 12. i 13. siječnja 2026.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E8BCB9F-76E5-16A4-D64C-59A52C2D7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275" y="5181019"/>
            <a:ext cx="3630357" cy="159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6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2E5596-3097-E560-9D99-2CE965625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72197"/>
            <a:ext cx="9601200" cy="49952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Sve aktivnosti moraju doprinositi lokalnom razvoju, jačanju identiteta područja i obogaćivanju turističke ponude kroz kulturnu i gastronomsku valorizaciju. Troškovi nastupa i sudjelovanje izvođača u sklopu manifestacija prihvatljivi su isključivo ako se odnose na kulturnu baštinu u smislu ovog Natječaja, odnosno na nastupe kulturno-umjetničkih društava, klapa, folklornih i drugih tradicijskih skupina, čije je djelovanje usmjereno na očuvanje i promociju lokalne i kulturne baštine</a:t>
            </a:r>
            <a:r>
              <a:rPr lang="hr-HR" dirty="0"/>
              <a:t>. </a:t>
            </a:r>
          </a:p>
          <a:p>
            <a:pPr marL="0" indent="0">
              <a:buNone/>
            </a:pP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None/>
              <a:tabLst>
                <a:tab pos="675640" algn="l"/>
              </a:tabLst>
            </a:pPr>
            <a:r>
              <a:rPr lang="hr-HR" sz="18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Opći troškovi </a:t>
            </a: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prihvatljivi su do 10% vrijednosti ukupno prihvatljivih troškova projekta, ali ne više od 10.000 EUR, od kojih su:</a:t>
            </a:r>
          </a:p>
          <a:p>
            <a:pPr marL="342900" lvl="0" indent="-342900" algn="just" fontAlgn="base">
              <a:buFont typeface="+mj-lt"/>
              <a:buAutoNum type="alphaLcParenR"/>
              <a:tabLst>
                <a:tab pos="90170" algn="l"/>
              </a:tabLst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troškovi savjetodavnih (konzultantskih) usluga u svrhu pripreme dokumentacije za prijavu na LAG natječaj, prihvatljivi su u iznosu do 2% od ukupno prihvatljivih troškova projekta bez općih troškova, ali ne više od 5.000 EUR </a:t>
            </a:r>
          </a:p>
          <a:p>
            <a:pPr marL="342900" lvl="0" indent="-342900" algn="just" fontAlgn="base">
              <a:buFont typeface="+mj-lt"/>
              <a:buAutoNum type="alphaLcParenR"/>
              <a:tabLst>
                <a:tab pos="90170" algn="l"/>
              </a:tabLst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troškovi projektno – tehničke dokumentacije, geodetskih usluga, elaborata i certifikata, trošak projektantskog i stručnog nadzora, troškovi vođenja/upravljanja projektom te troškovi provedbe projekta, uključujući pripremu i provedbu postupaka nabave, prihvatljivi su u iznosu koji čini razliku zbroja troškova navedenih u podstavku a) ovoga stavka i gornje granice od 10% od ukupno prihvatljivih troškova projekta bez općih troškova.  </a:t>
            </a:r>
          </a:p>
          <a:p>
            <a:pPr marL="0" indent="0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60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8ACC2C-5624-99E5-D9F2-EE54B98C3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>
                <a:latin typeface="Verdana" panose="020B0604030504040204" pitchFamily="34" charset="0"/>
                <a:ea typeface="Verdana" panose="020B0604030504040204" pitchFamily="34" charset="0"/>
              </a:rPr>
              <a:t>Važno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D3FC5B9-FA81-4751-D418-63439841C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129" y="1638300"/>
            <a:ext cx="9601200" cy="3581400"/>
          </a:xfrm>
        </p:spPr>
        <p:txBody>
          <a:bodyPr/>
          <a:lstStyle/>
          <a:p>
            <a:pPr algn="just"/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Manifestacije i događanja u okviru ovog Natječaja moraju imati primarno kulturnu, edukativnu i baštinsku svrhu. Zabavni, komercijalni ili promotivni sadržaji koji nisu izravno i sadržajno povezani s očuvanjem, interpretacijom i promocijom lokalne kulturne i gastronomske baštine nisu prihvatljivi za sufinanciranje. Postojeće manifestacije i događanja koja se redovito održavaju  prihvatljiva su isključivo ako prijava uključuje jasno definirane nove, dodatne ili unaprijeđene sadržaje u odnosu na prethodna izdanja (uvođenje digitalnih elemenata ili alata, razvoj ili jačanje edukativnih komponenti, uključivanje novih ciljnih skupina kroz posebno osmišljene sadržaje i slično). Promjene koje se odnose na organizacijske, tehničke ili promotivne aspekte (npr. promjena izvođača iste vrste, termina, lokacije, vizualnog identiteta ili promotivnih materijala) ne smatraju se novim sadržajem u smislu ovog Natječaja).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0161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548996-42FC-7D11-D516-0271FD70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Neprihvatljivi troškovi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ED5742-19B6-0A0E-D3B7-78DC1DCC9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5368"/>
            <a:ext cx="9601200" cy="3581400"/>
          </a:xfrm>
        </p:spPr>
        <p:txBody>
          <a:bodyPr>
            <a:normAutofit fontScale="92500"/>
          </a:bodyPr>
          <a:lstStyle/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kupnja rabljene opreme, strojeva, alata i ostale materijalna imovina</a:t>
            </a:r>
          </a:p>
          <a:p>
            <a:pPr lvl="0"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operativni troškovi (sirovine, materijali, energija, režijski troškovi i slično, a koji su vezani za operativno poslovanje korisnika i nisu izravno povezani s provedbom projekta)</a:t>
            </a:r>
          </a:p>
          <a:p>
            <a:pPr lvl="0"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plaće i druge naknade osoba koje nisu izravno povezane s projektom za kojeg se odobrava potpora </a:t>
            </a:r>
          </a:p>
          <a:p>
            <a:pPr lvl="0"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troškovi za nabavu alkoholnih pića i duhanskih proizvoda za konzumaciju, posluživanje, prodaju ili besplatnu distribuciju</a:t>
            </a:r>
          </a:p>
          <a:p>
            <a:pPr lvl="0"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troškovi komercijalnih, estradnih i isključivo zabavnih glazbenih nastupa te koncertnih i promotivnih programa koji nisu sadržajno usmjereni na očuvanje, interpretaciju i prezentaciju lokalne kulturne i tradicijske baštine</a:t>
            </a:r>
          </a:p>
          <a:p>
            <a:endParaRPr lang="hr-HR" dirty="0"/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5932260D-3ED2-3ACB-F506-422933EB4638}"/>
              </a:ext>
            </a:extLst>
          </p:cNvPr>
          <p:cNvSpPr txBox="1">
            <a:spLocks/>
          </p:cNvSpPr>
          <p:nvPr/>
        </p:nvSpPr>
        <p:spPr>
          <a:xfrm>
            <a:off x="1371600" y="685800"/>
            <a:ext cx="9601200" cy="8592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Neprihvatljivi troškovi</a:t>
            </a:r>
          </a:p>
        </p:txBody>
      </p:sp>
    </p:spTree>
    <p:extLst>
      <p:ext uri="{BB962C8B-B14F-4D97-AF65-F5344CB8AC3E}">
        <p14:creationId xmlns:p14="http://schemas.microsoft.com/office/powerpoint/2010/main" val="3624444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261E45-59FE-E220-3EEA-797426907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07265"/>
            <a:ext cx="9601200" cy="74910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Kriterij odabira (</a:t>
            </a:r>
            <a:r>
              <a:rPr lang="hr-HR" sz="2000" b="1" dirty="0"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  <a:hlinkClick r:id="rId2" action="ppaction://hlinkfile"/>
              </a:rPr>
              <a:t>Prilog</a:t>
            </a:r>
            <a:r>
              <a:rPr lang="hr-HR" sz="2000" b="1" dirty="0"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 4)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EABF2BCF-B2A2-2048-4EDE-05D2C460F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0931" y="1138349"/>
            <a:ext cx="7584707" cy="551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026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6A0BCF-C9E7-4B7A-E34A-B4F5305F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2861"/>
          </a:xfrm>
        </p:spPr>
        <p:txBody>
          <a:bodyPr>
            <a:normAutofit fontScale="90000"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Kriterij broj 3 - Aktivnosti iz poslovnog plana doprinose konceptu Pametnih sela</a:t>
            </a:r>
            <a:b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0B65C74-1EB9-D373-574B-A9DF6E849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63040"/>
            <a:ext cx="9601200" cy="44043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Da bi projekt bio prihvatljiv za financiranje, obavezan je doprinos projekta konceptu Pametnih sela. </a:t>
            </a:r>
          </a:p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Projekt mora uključiti minimalno jedan doprinos pokazatelju, a bodovi se mogu i zbrajati ukoliko projekt, odnosno projektne aktivnosti uključuju oba doprinosa.</a:t>
            </a:r>
          </a:p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Jedna projekta aktivnost može istovremeno doprinositi digitalizaciji i inovativnosti. U tom slučaju se bodovi za oba pokazatelja kumulativno zbrajaju, pod uvjetom da su oba doprinosa </a:t>
            </a:r>
            <a:r>
              <a:rPr lang="hr-HR" sz="1900" b="1" dirty="0">
                <a:latin typeface="Verdana" panose="020B0604030504040204" pitchFamily="34" charset="0"/>
                <a:ea typeface="Verdana" panose="020B0604030504040204" pitchFamily="34" charset="0"/>
              </a:rPr>
              <a:t>jasno obrazložena i dokumentirana u Prijavnom obrascu i Obrascu 2.</a:t>
            </a:r>
          </a:p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Da bi korisnik ostvario </a:t>
            </a:r>
            <a:r>
              <a:rPr lang="hr-HR" sz="1900" b="1" dirty="0">
                <a:latin typeface="Verdana" panose="020B0604030504040204" pitchFamily="34" charset="0"/>
                <a:ea typeface="Verdana" panose="020B0604030504040204" pitchFamily="34" charset="0"/>
              </a:rPr>
              <a:t>5 bodova</a:t>
            </a:r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 za </a:t>
            </a:r>
            <a:r>
              <a:rPr lang="hr-HR" sz="1900" b="1" dirty="0">
                <a:latin typeface="Verdana" panose="020B0604030504040204" pitchFamily="34" charset="0"/>
                <a:ea typeface="Verdana" panose="020B0604030504040204" pitchFamily="34" charset="0"/>
              </a:rPr>
              <a:t>ulaganje u digitalizaciju </a:t>
            </a:r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potrebno je navesti troškove/ulaganje koje omogućuje stvaranje, dostupnost ili interpretaciju digitalnih sadržaja povezanih s kulturnom ili prirodnom baštinom, tradicijom, lokalnom gastronomijom. Doprinos digitalizaciji uključuje i aktivnosti stjecanja znanja i vještina za osposobljavanje određenim sustavom.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6423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2DA236-6F10-DE8E-2E64-26EBD97E5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476" y="1400476"/>
            <a:ext cx="9601200" cy="3581400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Da bi korisnik ostvario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5 bodova za inovativna i pametna rješenja u selima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 projekt ili aktivnost mora rezultirati uvođenjem novih usluga (novi program za zajednicu, nova manifestacija), proizvoda (digitalni sadržaj, program, oprema) i metoda (novi pristup edukaciji) na lokalnoj razini (na području LAG-a). Korištenje novih inovativnih rješenja odnosi se na primjenu novih ideja, tehnologija i poslovnih modela kako bi se poboljšao životni standard, ekonomska održivost i kvaliteta života. Inovativna rješenja ne obuhvaćaju samo tehnološku inovaciju u poljoprivredi, već i širu transformaciju ruralnih zajednica kroz nove pristupe u svim sektorima života i rada.</a:t>
            </a:r>
          </a:p>
          <a:p>
            <a:pPr algn="just"/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Inovativnost je potrebno dokazati putem relevantnih dokaza kojima se isto može potvrditi (istraživanje i analiza tržišta, mjerodavni registri/popisi, baze podataka i sl.).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34003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818711-B53B-06E9-8137-AB3064DC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98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Postupak odabira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2B69238-3772-12CD-7981-19FC8F834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37944"/>
            <a:ext cx="9601200" cy="4029456"/>
          </a:xfrm>
        </p:spPr>
        <p:txBody>
          <a:bodyPr>
            <a:normAutofit/>
          </a:bodyPr>
          <a:lstStyle/>
          <a:p>
            <a:pPr marR="2540" algn="just">
              <a:spcBef>
                <a:spcPts val="600"/>
              </a:spcBef>
              <a:spcAft>
                <a:spcPts val="1200"/>
              </a:spcAft>
              <a:buNone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smislu ovog Natječaja, postupak odabira projekata sastoji se od: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-"/>
              <a:tabLst>
                <a:tab pos="2743200" algn="ctr"/>
                <a:tab pos="5486400" algn="r"/>
                <a:tab pos="270510" algn="ctr"/>
                <a:tab pos="2743200" algn="ctr"/>
                <a:tab pos="5486400" algn="r"/>
              </a:tabLst>
            </a:pPr>
            <a:r>
              <a:rPr lang="hr-H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Podnošenje i zaprimanje Zahtjeva za potporu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>
              <a:buNone/>
            </a:pPr>
            <a:r>
              <a:rPr 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-"/>
              <a:tabLst>
                <a:tab pos="2743200" algn="ctr"/>
                <a:tab pos="5486400" algn="r"/>
                <a:tab pos="270510" algn="ctr"/>
                <a:tab pos="2743200" algn="ctr"/>
                <a:tab pos="5486400" algn="r"/>
              </a:tabLst>
            </a:pPr>
            <a:r>
              <a:rPr lang="hr-H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Ocjenjivanje projekata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>
              <a:buNone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-"/>
              <a:tabLst>
                <a:tab pos="2743200" algn="ctr"/>
                <a:tab pos="5486400" algn="r"/>
                <a:tab pos="270510" algn="ctr"/>
                <a:tab pos="2743200" algn="ctr"/>
                <a:tab pos="5486400" algn="r"/>
              </a:tabLst>
            </a:pPr>
            <a:r>
              <a:rPr lang="hr-H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Odabir projekata od strane upravnog odbora LAG-a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>
              <a:buNone/>
            </a:pPr>
            <a:r>
              <a:rPr lang="hr-H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-"/>
            </a:pPr>
            <a:r>
              <a:rPr lang="hr-H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Objava rezultata o provedenom LAG natječaju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6171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6C2754-27C0-91F0-BB32-85EF0696D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52743"/>
            <a:ext cx="9601200" cy="87571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Podnošenje i zaprimanje Zahtjeva za potporu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2A42C7A-25BD-4671-8641-D83D8381F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1477"/>
            <a:ext cx="9601200" cy="386978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sz="1700" dirty="0">
                <a:latin typeface="Verdana" panose="020B0604030504040204" pitchFamily="34" charset="0"/>
                <a:ea typeface="Verdana" panose="020B0604030504040204" pitchFamily="34" charset="0"/>
              </a:rPr>
              <a:t>Zahtjev za potporu podnosi se koristeći propisane obrasce i priloge ovog Natječaja.</a:t>
            </a:r>
          </a:p>
          <a:p>
            <a:pPr algn="just"/>
            <a:r>
              <a:rPr lang="hr-HR" sz="1700" dirty="0">
                <a:latin typeface="Verdana" panose="020B0604030504040204" pitchFamily="34" charset="0"/>
                <a:ea typeface="Verdana" panose="020B0604030504040204" pitchFamily="34" charset="0"/>
              </a:rPr>
              <a:t>Dostavlja se dokumentacija iz </a:t>
            </a:r>
            <a:r>
              <a:rPr lang="hr-HR" sz="1700" b="1" dirty="0"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  <a:hlinkClick r:id="rId2" action="ppaction://hlinkfile"/>
              </a:rPr>
              <a:t>Priloga 1</a:t>
            </a:r>
            <a:r>
              <a:rPr lang="hr-HR" sz="1700" b="1" dirty="0"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hr-HR" sz="1700" dirty="0">
                <a:latin typeface="Verdana" panose="020B0604030504040204" pitchFamily="34" charset="0"/>
                <a:ea typeface="Verdana" panose="020B0604030504040204" pitchFamily="34" charset="0"/>
              </a:rPr>
              <a:t>ovog Natječaja isključivo preporučenom pošiljkom na adresu LAG-a s naznačenim datumom i vremenom podnošenja.</a:t>
            </a:r>
          </a:p>
          <a:p>
            <a:pPr algn="just"/>
            <a:r>
              <a:rPr lang="hr-HR" sz="17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Prijavni obrazac u papirnatom obliku obavezno mora biti vlastoručno potpisan i ovjeren (ako je primjenjivo) od korisnika te se zajedno sa cjelokupnom dokumentacijom iz Priloga 1. ovog Natječaja u elektroničkom obliku (USB) mora dostaviti preporučenom pošiljkom, u zatvorenoj omotnici/paketu, na adresu navedenu u ovoj točki Natječaja.  </a:t>
            </a:r>
            <a:r>
              <a:rPr lang="hr-HR" sz="17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Podnošenje zahtjeva za potporu neposrednim (osobnim) putem u prostorije LAG-a nije dopušteno.</a:t>
            </a:r>
          </a:p>
          <a:p>
            <a:pPr algn="just"/>
            <a:r>
              <a:rPr lang="hr-HR" sz="17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Dokumenti označeni * obavezno se dostavljaju kako je propisano i za njih nije moguće tražiti dopunu putem Zahtjeva za dopunu. Projektna prijava koja ne sadrži propisane obvezne dokumente biti će isključena iz daljnjeg postupka obrade.</a:t>
            </a:r>
          </a:p>
          <a:p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567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E0C6EA-9A32-F28E-A9D3-C748E0F1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096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Inicijalna rang lista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7607E84-C16D-0DAB-CA97-96543825D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13206"/>
            <a:ext cx="9601200" cy="3954194"/>
          </a:xfrm>
        </p:spPr>
        <p:txBody>
          <a:bodyPr/>
          <a:lstStyle/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Nakon zaprimanja svih prijava, otvaraju se kuverte i formira se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Inicijalna rang lista sukladno zatraženim bodovima (od najvećeg prema najmanjem).</a:t>
            </a:r>
          </a:p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U slučaju da dva ili više zahtjeva za potporu imaju isti broj bodova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prednost imaju oni zahtjevi koji imaju raniji datum slanja zahtjeva.</a:t>
            </a:r>
          </a:p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Podatci iz inicijalne rang liste </a:t>
            </a: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ažuriraju se tijekom postupka odabira projekata s obzirom na rezultate ocjenjivanja projekata.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2548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D50570-3565-C027-EE41-E0AFF712E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75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Obrada i ocjenjivanje projekata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33BF95-61E0-4749-FA7C-94E5CC66B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3379"/>
            <a:ext cx="9601200" cy="4334022"/>
          </a:xfrm>
        </p:spPr>
        <p:txBody>
          <a:bodyPr>
            <a:normAutofit fontScale="92500" lnSpcReduction="20000"/>
          </a:bodyPr>
          <a:lstStyle/>
          <a:p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Ocjenjivanje Zahtjeva za potporu provodi se prema redoslijedu na inicijalnoj rang listi, počevši od projekta s najvećim zatraženim brojem bodova.</a:t>
            </a:r>
          </a:p>
          <a:p>
            <a:pPr algn="just">
              <a:tabLst>
                <a:tab pos="810260" algn="l"/>
              </a:tabLst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Ocjenjivanje projekata podrazumijeva sljedeće provjere:</a:t>
            </a:r>
          </a:p>
          <a:p>
            <a:pPr algn="just">
              <a:buNone/>
            </a:pPr>
            <a:r>
              <a:rPr lang="hr-HR" sz="1800" dirty="0">
                <a:effectLst/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a) pravovremenost i potpunost podnošenja zahtjeva za potporu (administrativna provjera – </a:t>
            </a:r>
            <a:r>
              <a:rPr lang="hr-HR" sz="1800" dirty="0">
                <a:effectLst/>
                <a:highlight>
                  <a:srgbClr val="C0C0C0"/>
                </a:highlight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2" action="ppaction://hlinkfile"/>
              </a:rPr>
              <a:t>Prilog 1.)</a:t>
            </a:r>
            <a:endParaRPr lang="hr-HR" sz="1800" dirty="0">
              <a:effectLst/>
              <a:highlight>
                <a:srgbClr val="C0C0C0"/>
              </a:highlight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b) usklađenosti korisnika i projekta s uvjetima iz ovog Natječaja</a:t>
            </a:r>
          </a:p>
          <a:p>
            <a:pPr algn="just">
              <a:buNone/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c) utvrđivanje prihvatljivih projektnih aktivnosti  </a:t>
            </a:r>
          </a:p>
          <a:p>
            <a:pPr algn="just">
              <a:buNone/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d) dodjela bodova u skladu s kriterijima odabira </a:t>
            </a:r>
          </a:p>
          <a:p>
            <a:pPr marL="0" indent="0" algn="just">
              <a:buNone/>
            </a:pP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e) utvrđivanje intenziteta i iznosa potpore.</a:t>
            </a:r>
          </a:p>
          <a:p>
            <a:pPr marL="0" indent="0" algn="just">
              <a:buNone/>
            </a:pP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Ako se nakon završetka ocjenjivanja projekta, utvrdi da je zahtjev za potporu nepravovremen ili nepotpun (a), i/ili korisnik i projekt ne ispunjavaju uvjete (b), i/ili projekt ne ostvaruje minimalni prag prolaznosti (d) na kriterijima odabira, tada se zahtjev za potporu isključuje iz postupka odabira donošenjem Odluke o odbijanju.</a:t>
            </a: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922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8FDBBC-8295-FC76-E512-A7EE1B296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85801"/>
            <a:ext cx="9601200" cy="7589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Odobrena sredstva za provedbu natječaja putem LRS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C81180-1426-84E8-66CA-608C5A534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27632"/>
            <a:ext cx="9601200" cy="4283612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1.1.1. </a:t>
            </a: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Jačanje konkurentnosti i stvaranje preduvjeta za održivi dohodak poljoprivrednih gospodarstava </a:t>
            </a:r>
          </a:p>
          <a:p>
            <a:pPr marL="0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	570</a:t>
            </a:r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.000,00 eura (1 natječaj)</a:t>
            </a:r>
          </a:p>
          <a:p>
            <a:pPr marL="0" indent="0">
              <a:buNone/>
            </a:pP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1.2.1. Razvoj dodatnih usluga na poljoprivrednom gospodarstvu </a:t>
            </a:r>
          </a:p>
          <a:p>
            <a:pPr marL="0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	187.000,00 eura (1 natječaj – 2026.g.)</a:t>
            </a: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2.1.1. Ulaganje u stvaranje  dodatnog sadržaja/usluga u ruralnom prostoru</a:t>
            </a:r>
          </a:p>
          <a:p>
            <a:pPr marL="0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	700.000,00 eura (1 natječaj – rujan 2025.)</a:t>
            </a:r>
          </a:p>
          <a:p>
            <a:pPr marL="0" indent="0">
              <a:buNone/>
            </a:pP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3.1.1. Potpora aktivnostima promocije lokalne gastronomije i kulturne baštine</a:t>
            </a:r>
          </a:p>
          <a:p>
            <a:pPr marL="530352" lvl="1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hr-HR" sz="1800" i="0" dirty="0">
                <a:latin typeface="Verdana" panose="020B0604030504040204" pitchFamily="34" charset="0"/>
                <a:ea typeface="Verdana" panose="020B0604030504040204" pitchFamily="34" charset="0"/>
              </a:rPr>
              <a:t>92.000,00 eura (1 natječaj – prosinac 2025.)</a:t>
            </a:r>
            <a:endParaRPr lang="hr-HR" sz="1800" i="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074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24ACC6-F62B-F906-AD24-E78835AA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75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Zahtjev za D/O/I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215429-E092-368A-F123-5651F7377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/>
          <a:lstStyle/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 slučaju nejasnoća, nepotpunog objašnjenja, neusklađenosti i slično, LAG dostavlja zahtjev za dopunu/obrazloženje/ispravak.</a:t>
            </a:r>
            <a:endParaRPr lang="hr-H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Zahtjev za D/O se korisniku dostavlja elektroničkim putem na adresu elektroničke pošte navedene u prijavnom obrascu.</a:t>
            </a:r>
          </a:p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Korisnik je u obvezi postupiti po zahtjevu za D/O te odgovoriti LAG-u putem elektroničke pošte u roku od sedam (7) dana od dana slanja zahtjeva za D/O od strane LAG-a.</a:t>
            </a:r>
          </a:p>
          <a:p>
            <a:r>
              <a:rPr lang="hr-HR" sz="1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 slučaju da korisnik ne dostavi odgovor na zahtjev za D/O, ili ga dostavi izvan propisanog roka, ili u propisanom roku dostavi nepotpunu/neprihvatljivu dokumentaciju i/ili obrazloženje, a ista se odnosi na uvjete i kriterije prihvatljivosti, zahtjev se odbija i donosi se odluka o odbijanju.</a:t>
            </a:r>
          </a:p>
          <a:p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5465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12DF82-289E-01C9-4BE9-1E4625FB4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16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sz="2000" b="1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Objava rezultata o provedenom natječaju</a:t>
            </a:r>
            <a:br>
              <a:rPr lang="hr-HR" sz="1800" b="1" dirty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13D36BD-F62C-721F-B252-63439B9D1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25748"/>
            <a:ext cx="9601200" cy="38416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Nakon završetka svih postupaka (uključujući i eventualne prigovore), popis odabranih projekata u okviru ovog Natječaja objavljuje se na mrežnoj stranici LAG-a </a:t>
            </a:r>
            <a:r>
              <a:rPr lang="hr-HR" sz="19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(Odluke o odabiru projekata).</a:t>
            </a:r>
            <a:endParaRPr lang="hr-HR" sz="19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None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None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Objava rezultata o provedenom Natječaju sadrži najmanje sljedeće podatke za svaki odabrani projekt: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naziv korisnika 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naziv projekta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dodijeljeni broj bodova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iznos dodijeljene potpore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  <a:tabLst>
                <a:tab pos="180340" algn="l"/>
              </a:tabLst>
            </a:pPr>
            <a:r>
              <a:rPr lang="hr-HR" sz="19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kumulativ dodijeljene potpore. </a:t>
            </a:r>
            <a:endParaRPr lang="hr-HR" sz="19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19610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BD4259-29AA-8CFD-7A5D-18D9E1132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475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Postupak nakon odabira projekata</a:t>
            </a:r>
            <a:endParaRPr lang="hr-H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1C94CE-0A1D-B5E3-32BD-4A34F424E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342271"/>
            <a:ext cx="9601200" cy="3581400"/>
          </a:xfrm>
        </p:spPr>
        <p:txBody>
          <a:bodyPr>
            <a:normAutofit/>
          </a:bodyPr>
          <a:lstStyle/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Nakon službene objave na web stranici LAG-a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, LAG u ime korisnika podnosi odobrene zahtjeve za potporu na završnu provjeru Agenciji za plaćanje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 koja vrši završnu provjeru prihvatljivosti projekata.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Korisnik mora biti upisan u Evidenciju korisnika potpora u ruralnom razvoju i ribarstvu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mailto:https://www.apprrr.hr/</a:t>
            </a:r>
            <a:endParaRPr lang="hr-HR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Agencija donosi </a:t>
            </a: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Odluke o dodjeli sredstava/Odluke o odbijanju projekta.</a:t>
            </a:r>
          </a:p>
        </p:txBody>
      </p:sp>
    </p:spTree>
    <p:extLst>
      <p:ext uri="{BB962C8B-B14F-4D97-AF65-F5344CB8AC3E}">
        <p14:creationId xmlns:p14="http://schemas.microsoft.com/office/powerpoint/2010/main" val="1379771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>
            <a:extLst>
              <a:ext uri="{FF2B5EF4-FFF2-40B4-BE49-F238E27FC236}">
                <a16:creationId xmlns:a16="http://schemas.microsoft.com/office/drawing/2014/main" id="{A3423F93-9DAF-1E93-E686-16808BA3342A}"/>
              </a:ext>
            </a:extLst>
          </p:cNvPr>
          <p:cNvSpPr/>
          <p:nvPr/>
        </p:nvSpPr>
        <p:spPr>
          <a:xfrm>
            <a:off x="1831848" y="4793381"/>
            <a:ext cx="8997696" cy="1645402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FF0000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307285C-ED81-792F-D97C-879D3854F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76656"/>
            <a:ext cx="9601200" cy="8053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Postupak provedbe projekta (Dio Peti Pravilnika)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99287A1-6E0C-BD81-3BA5-FE122BDA9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456" y="1810512"/>
            <a:ext cx="9601200" cy="4725042"/>
          </a:xfrm>
        </p:spPr>
        <p:txBody>
          <a:bodyPr>
            <a:normAutofit fontScale="47500" lnSpcReduction="20000"/>
          </a:bodyPr>
          <a:lstStyle/>
          <a:p>
            <a:r>
              <a:rPr lang="hr-HR" sz="3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Postupak provedbe </a:t>
            </a:r>
            <a:r>
              <a:rPr lang="hr-HR" sz="34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projekta</a:t>
            </a:r>
            <a:r>
              <a:rPr lang="hr-HR" sz="3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započinje donošenjem Odluke o dodjeli sredstava, a završava podnošenjem konačnog </a:t>
            </a:r>
            <a:r>
              <a:rPr lang="hr-HR" sz="34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zahtjeva</a:t>
            </a:r>
            <a:r>
              <a:rPr lang="hr-HR" sz="3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za isplatu.</a:t>
            </a:r>
          </a:p>
          <a:p>
            <a:r>
              <a:rPr lang="hr-HR" sz="3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Konačni zahtjev za isplatu iz prethodnog stavka korisnik mora podnijeti u roku od dvije godine od dana donošenja Odluke o dodjeli sredstava, </a:t>
            </a:r>
            <a:r>
              <a:rPr lang="hr-HR" sz="34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ali niti u kojem slučaju ne kasnije od 30. lipnja 2029. godine.</a:t>
            </a:r>
          </a:p>
          <a:p>
            <a:endParaRPr lang="hr-HR" sz="34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240"/>
              </a:spcAft>
              <a:buNone/>
            </a:pPr>
            <a:r>
              <a:rPr lang="hr-HR" sz="3400" b="1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Uvjeti, kriteriji i načini provođenja postupaka nabave za radove, robe i usluge kod </a:t>
            </a:r>
            <a:r>
              <a:rPr lang="hr-HR" sz="3400" b="1" dirty="0" err="1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neobveznika</a:t>
            </a:r>
            <a:r>
              <a:rPr lang="hr-HR" sz="3400" b="1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javne nabave, ovise o procijenjenoj vrijednosti nabave:</a:t>
            </a:r>
            <a:endParaRPr lang="hr-HR" sz="3400" b="1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indent="259080" fontAlgn="base">
              <a:spcAft>
                <a:spcPts val="240"/>
              </a:spcAft>
              <a:buNone/>
            </a:pPr>
            <a:r>
              <a:rPr lang="hr-HR" sz="3400" dirty="0">
                <a:solidFill>
                  <a:srgbClr val="231F2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a) do 7.499,99 eura (bez PDV-a) ili ako se radi o maksimalnim iznosima troškova, uključujući kupnju zemljišta, objekta ili općih troškova (po vlastitom izboru od dobavljača ili izvođača bez obveze provođenja postupka nabave putem EONA-e) b) od 7.500,00 eura (bez PDV-a). (korisnici provode postupak nabave isključivo putem EONA)</a:t>
            </a:r>
          </a:p>
          <a:p>
            <a:pPr indent="259080" fontAlgn="base">
              <a:spcAft>
                <a:spcPts val="240"/>
              </a:spcAft>
              <a:buNone/>
            </a:pPr>
            <a:endParaRPr lang="hr-HR" sz="340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3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sve nabave za koje postoje limiti ili su </a:t>
            </a:r>
            <a:r>
              <a:rPr lang="hr-HR" sz="3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7.499,99 EUR</a:t>
            </a:r>
            <a:r>
              <a:rPr lang="hr-HR" sz="3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korisnik ne provodi putem EONA (Elektronički oglasnik javne nabave), već </a:t>
            </a:r>
            <a:r>
              <a:rPr lang="hr-HR" sz="34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može izravno birati ponudu po vlastitom izboru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3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sve nabave </a:t>
            </a:r>
            <a:r>
              <a:rPr lang="hr-HR" sz="3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od 7.500,00 EUR</a:t>
            </a:r>
            <a:r>
              <a:rPr lang="hr-HR" sz="3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korisnik provodi putem EONA-e</a:t>
            </a:r>
          </a:p>
        </p:txBody>
      </p:sp>
    </p:spTree>
    <p:extLst>
      <p:ext uri="{BB962C8B-B14F-4D97-AF65-F5344CB8AC3E}">
        <p14:creationId xmlns:p14="http://schemas.microsoft.com/office/powerpoint/2010/main" val="2929323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76298B-E159-12EF-B0B6-95D1147EC9A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2800" b="1" dirty="0">
                <a:latin typeface="Verdana" panose="020B0604030504040204" pitchFamily="34" charset="0"/>
                <a:ea typeface="Verdana" panose="020B0604030504040204" pitchFamily="34" charset="0"/>
                <a:hlinkClick r:id="rId2" action="ppaction://hlinkfile"/>
              </a:rPr>
              <a:t>Pravilnik o provedbi lokalnih razvojnih strategija unutar intervencije 77.06.</a:t>
            </a:r>
            <a:r>
              <a:rPr lang="hr-HR" sz="2800" b="1" dirty="0">
                <a:latin typeface="Verdana" panose="020B0604030504040204" pitchFamily="34" charset="0"/>
                <a:ea typeface="Verdana" panose="020B0604030504040204" pitchFamily="34" charset="0"/>
              </a:rPr>
              <a:t> – krovni dokument za LAG-ove i korisnike!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7E6534-42BE-666C-2875-C2C9A2B13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20" y="2334126"/>
            <a:ext cx="9601200" cy="3581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sz="2100" dirty="0">
                <a:latin typeface="Verdana" panose="020B0604030504040204" pitchFamily="34" charset="0"/>
                <a:ea typeface="Verdana" panose="020B0604030504040204" pitchFamily="34" charset="0"/>
              </a:rPr>
              <a:t>Postupci nabave neovisno o statusu korisnika mogu započeti nakon objave LAG natječaja, ali ne smiju biti zaključeni prije podnošenja zahtjeva za potporu na LAG natječaj.</a:t>
            </a:r>
          </a:p>
          <a:p>
            <a:pPr algn="just"/>
            <a:r>
              <a:rPr lang="hr-HR" sz="2100" dirty="0">
                <a:latin typeface="Verdana" panose="020B0604030504040204" pitchFamily="34" charset="0"/>
                <a:ea typeface="Verdana" panose="020B0604030504040204" pitchFamily="34" charset="0"/>
              </a:rPr>
              <a:t>Opći troškovi mogu biti zaključeni prije podnošenja zahtjeva za potporu</a:t>
            </a:r>
          </a:p>
          <a:p>
            <a:pPr algn="just"/>
            <a:r>
              <a:rPr lang="hr-HR" sz="2100" b="1" dirty="0">
                <a:latin typeface="Verdana" panose="020B0604030504040204" pitchFamily="34" charset="0"/>
                <a:ea typeface="Verdana" panose="020B0604030504040204" pitchFamily="34" charset="0"/>
              </a:rPr>
              <a:t>Podnošenje zahtjeva za isplatu: do 3 rate i to nakon odrađenih aktivnosti pri čemu konačna rata ne smije iznositi manje od 25% odobrenih sredstava javne potpore</a:t>
            </a:r>
          </a:p>
          <a:p>
            <a:pPr algn="just"/>
            <a:r>
              <a:rPr lang="hr-HR" sz="2100" dirty="0">
                <a:latin typeface="Verdana" panose="020B0604030504040204" pitchFamily="34" charset="0"/>
                <a:ea typeface="Verdana" panose="020B0604030504040204" pitchFamily="34" charset="0"/>
              </a:rPr>
              <a:t>Provedbu projekta, ostvarenje pokazatelja, ciljeva ili određenih uvjeta za koje se korisnik obvezao, LAG i Agencija će pratiti tijekom provedbe projekta te je moguća i financijska korekcija od strane Agencije za plaćanje.</a:t>
            </a:r>
          </a:p>
          <a:p>
            <a:pPr algn="just"/>
            <a:r>
              <a:rPr lang="hr-HR" sz="2100" dirty="0">
                <a:latin typeface="Verdana" panose="020B0604030504040204" pitchFamily="34" charset="0"/>
                <a:ea typeface="Verdana" panose="020B0604030504040204" pitchFamily="34" charset="0"/>
              </a:rPr>
              <a:t>U svrhu praćenja provedbe projekta, korisnik je dužan dostavljati izvješće o provedbi projekta što će biti naknadno objavljeno.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4732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45760E1-DB24-C976-DCBD-CCB73901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PITANJA?</a:t>
            </a:r>
            <a:b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77FEE-832D-B9E1-71D6-9CA01852E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hr-HR" sz="2800" dirty="0">
                <a:latin typeface="Verdana" panose="020B0604030504040204" pitchFamily="34" charset="0"/>
                <a:ea typeface="Verdana" panose="020B0604030504040204" pitchFamily="34" charset="0"/>
              </a:rPr>
              <a:t>Hvala na pažnji!</a:t>
            </a:r>
          </a:p>
          <a:p>
            <a:pPr marL="0" indent="0" algn="ctr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Meri Krnić, voditeljica</a:t>
            </a:r>
          </a:p>
        </p:txBody>
      </p:sp>
    </p:spTree>
    <p:extLst>
      <p:ext uri="{BB962C8B-B14F-4D97-AF65-F5344CB8AC3E}">
        <p14:creationId xmlns:p14="http://schemas.microsoft.com/office/powerpoint/2010/main" val="351183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7563A5-EA42-7B7C-CB5D-1AFC1AF60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456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Natječaj  3.1.1. </a:t>
            </a:r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Potpora aktivnostima promocije lokalne gastronomije i kulturne baštine</a:t>
            </a:r>
            <a:br>
              <a:rPr lang="hr-HR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hr-H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E06371-37E4-49D0-23AD-CD1889E9F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892808"/>
            <a:ext cx="9601200" cy="44291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Predmet natječaja: Potpora aktivnostima promocije lokalne gastronomije i kulturne baštine  odnosi se na pružanje potpore projektima koji imaju za cilj očuvanje i promociju lokalnih tradicija, kulturne baštine i poljoprivrednih proizvoda, a kroz različite manifestacije, sajmove, događanja,  edukativne aktivnosti, promociju i ulaganje u opremu.</a:t>
            </a:r>
          </a:p>
          <a:p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Potpora ima nekoliko ključnih ciljeva:</a:t>
            </a:r>
          </a:p>
          <a:p>
            <a:pPr lvl="0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Organizacija i održavanje manifestacija kao što su sajmovi, festivali, tematske priredbe i slični događaji koji služe kao platforma za promociju lokalnih poljoprivrednih proizvoda, tradicije i običaja</a:t>
            </a:r>
          </a:p>
          <a:p>
            <a:pPr lvl="0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Organizacija edukativnih programa, radionica i seminara koji mogu pomoći u širenju znanja o poljoprivredi, lokalnoj gastronomiji i očuvanju kulturne baštine što doprinosi u očuvanju kulturnog identiteta i promociji lokalne zajednice</a:t>
            </a:r>
          </a:p>
          <a:p>
            <a:pPr lvl="0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Organizacija aktivnosti usmjerene promociji kulturne baštine utječu na jačanje svijesti o važnosti očuvanja kulturne baštine i doprinose boljoj atraktivnosti određenog područja</a:t>
            </a:r>
          </a:p>
          <a:p>
            <a:pPr lvl="0"/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Ulaganje u nabavku nove i moderne opreme, koja može uključivati nove tehnologije, alate ili specijalizirane uređaje, omogućuje poboljšanje kvalitete kulturnih sadržaja (investicija u bolje audio-video uređaje, digitalne platforme za izložbe i slično)</a:t>
            </a:r>
          </a:p>
          <a:p>
            <a:pPr algn="just"/>
            <a:endParaRPr lang="hr-HR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17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>
            <a:extLst>
              <a:ext uri="{FF2B5EF4-FFF2-40B4-BE49-F238E27FC236}">
                <a16:creationId xmlns:a16="http://schemas.microsoft.com/office/drawing/2014/main" id="{F18B9539-CA4F-B5F5-AFCC-6FF1BEF3FCF8}"/>
              </a:ext>
            </a:extLst>
          </p:cNvPr>
          <p:cNvSpPr txBox="1"/>
          <p:nvPr/>
        </p:nvSpPr>
        <p:spPr>
          <a:xfrm>
            <a:off x="1234439" y="2274838"/>
            <a:ext cx="973836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Objava natječaja 29. prosinca 2025.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Rok za postavljanje pitanja: 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17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siječnja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 2026.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Početak podnošenja prijava: 02. veljače – 6. ožujka 2026. </a:t>
            </a:r>
            <a:endParaRPr lang="hr-HR" sz="1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Alocirana sredstva za provedbu: 92.281,03 eura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Iznos potpore: 3.250,00 eura – 15.000,00 eura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Intenzitet potpore: 65% ukupno prihvatljivih troškova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b="1" dirty="0">
                <a:latin typeface="Verdana" panose="020B0604030504040204" pitchFamily="34" charset="0"/>
                <a:ea typeface="Verdana" panose="020B0604030504040204" pitchFamily="34" charset="0"/>
              </a:rPr>
              <a:t>Obuhvat LAG područja (JLS):</a:t>
            </a: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hr-HR" u="sng" dirty="0">
                <a:latin typeface="Verdana" panose="020B0604030504040204" pitchFamily="34" charset="0"/>
                <a:ea typeface="Verdana" panose="020B0604030504040204" pitchFamily="34" charset="0"/>
              </a:rPr>
              <a:t>Općine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: Murter-Kornati, Tisno, Pirovac, Tribunj, Rogoznica</a:t>
            </a:r>
          </a:p>
          <a:p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  <a:p>
            <a:pPr lvl="0"/>
            <a:r>
              <a:rPr lang="hr-HR" u="sng" dirty="0">
                <a:latin typeface="Verdana" panose="020B0604030504040204" pitchFamily="34" charset="0"/>
                <a:ea typeface="Verdana" panose="020B0604030504040204" pitchFamily="34" charset="0"/>
              </a:rPr>
              <a:t>Gradovi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: Vodice, te naselja grada Šibenika: Šibenik,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Grebaštica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Žaborić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Jadrtovac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</a:p>
          <a:p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Brodarica,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Krapanj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 Zlarin,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Kaprije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Žirje</a:t>
            </a: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, Zaton i </a:t>
            </a:r>
            <a:r>
              <a:rPr lang="hr-HR" dirty="0" err="1">
                <a:latin typeface="Verdana" panose="020B0604030504040204" pitchFamily="34" charset="0"/>
                <a:ea typeface="Verdana" panose="020B0604030504040204" pitchFamily="34" charset="0"/>
              </a:rPr>
              <a:t>Raslina</a:t>
            </a: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E5711BEA-73C9-6211-77E9-A10CE222F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046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Natječaj  3.1.1. </a:t>
            </a:r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Potpora aktivnostima promocije lokalne gastronomije i kulturne baštine</a:t>
            </a:r>
            <a:br>
              <a:rPr lang="hr-HR" sz="24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hr-HR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70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B96CF6-08FD-A4C7-1269-29CDF723E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553212"/>
            <a:ext cx="9601200" cy="7133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Prihvatljivi korisnici na LAG natječaj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FBEC80-B0CF-2613-8943-79ACCC144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686426"/>
            <a:ext cx="9601200" cy="4419600"/>
          </a:xfrm>
        </p:spPr>
        <p:txBody>
          <a:bodyPr>
            <a:normAutofit/>
          </a:bodyPr>
          <a:lstStyle/>
          <a:p>
            <a:pPr marL="457200" indent="-457200">
              <a:buAutoNum type="alphaL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Javne ustanove u kulturi </a:t>
            </a:r>
          </a:p>
          <a:p>
            <a:pPr marL="457200" indent="-457200">
              <a:buAutoNum type="alphaL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Muzeji</a:t>
            </a:r>
          </a:p>
          <a:p>
            <a:pPr marL="457200" indent="-457200">
              <a:buAutoNum type="alphaL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Knjižnice</a:t>
            </a:r>
          </a:p>
          <a:p>
            <a:pPr marL="457200" indent="-457200">
              <a:buAutoNum type="alphaL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Turističke zajednice</a:t>
            </a:r>
          </a:p>
          <a:p>
            <a:pPr marL="457200" indent="-457200">
              <a:buFont typeface="Franklin Gothic Book" panose="020B0503020102020204" pitchFamily="34" charset="0"/>
              <a:buAutoNum type="alphaL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Udruge registrirane kao neprofitne organizacije te upisane u Registar neprofitnih organizacija najmanje dvije (2) godine prije podnošenja projektnog prijedloga. Udruge u svom statutu moraju imati definirano područje djelovanja i/ili djelatnosti koje se odnose na najmanje jedno od sljedećih područja: kultura, obrazovanje, znanost i istraživanje, zaštita okoliša i prirode.  Ispunjavanje navedenih uvjeta dokazuje se važećim statutom udruge koji je bio na snazi prije objave LAG natječaja i izvatkom iz Registra udruga te Registra neprofitnih organizacija</a:t>
            </a:r>
            <a:r>
              <a:rPr lang="hr-HR" dirty="0"/>
              <a:t>.</a:t>
            </a:r>
          </a:p>
          <a:p>
            <a:pPr marL="0" indent="0">
              <a:buNone/>
            </a:pPr>
            <a:r>
              <a:rPr lang="hr-HR" b="1" dirty="0"/>
              <a:t>Uvjeti prihvatljivosti korisnika odnose se i na partnere kod partnerskih projekata.</a:t>
            </a:r>
            <a:endParaRPr lang="hr-HR" dirty="0"/>
          </a:p>
          <a:p>
            <a:pPr marL="457200" indent="-457200">
              <a:buAutoNum type="alphaLcPeriod"/>
            </a:pPr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96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6EA81A-DBC6-C325-02F3-3FF17286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9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Provođenje projekata na području LAG-a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9F1A47-B8AB-149F-AD5D-2E4C2E214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475" y="2095500"/>
            <a:ext cx="10026869" cy="3911162"/>
          </a:xfrm>
        </p:spPr>
        <p:txBody>
          <a:bodyPr>
            <a:normAutofit/>
          </a:bodyPr>
          <a:lstStyle/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Pod provedbom projekta na području LAG-a podrazumijevaju se sljedeći slučajevi, ovisno o naravi projektne aktivnosti (Prijavni obrazac I.2.4):</a:t>
            </a:r>
          </a:p>
          <a:p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U slučaju da se jedna od projektnih aktivnosti odnosi na ulaganja u nepokretnu imovinu (kao što je građenje i/ili opremanje građevina, ulaganje u zemljište, podizanje trajnih nasada ili plastenika ili staklenika i sličnih objekata) lokacijom ulaganja smatra se katastarska čestica lokacije ulaganja u skladu s projektno-tehničkom dokumentacijom. </a:t>
            </a:r>
          </a:p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U slučaju da se jedna od projektnih aktivnosti sastoji od ulaganja u pokretnu imovinu (kao što je ulaganje u opremu, poljoprivrednu mehanizaciju, gospodarsko vozilo, alate, strojeve) lokacijom ulaganja smatra se katastarska čestica na kojoj se pokretna imovina trajno nalazi</a:t>
            </a:r>
            <a:r>
              <a:rPr lang="hr-HR" sz="19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0061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D60FA8-CB00-049D-5321-9C940D1EE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1737"/>
          </a:xfrm>
        </p:spPr>
        <p:txBody>
          <a:bodyPr>
            <a:normAutofit fontScale="90000"/>
          </a:bodyPr>
          <a:lstStyle/>
          <a:p>
            <a:r>
              <a:rPr lang="hr-HR" sz="2000" b="1" dirty="0">
                <a:latin typeface="Verdana" panose="020B0604030504040204" pitchFamily="34" charset="0"/>
                <a:ea typeface="Verdana" panose="020B0604030504040204" pitchFamily="34" charset="0"/>
              </a:rPr>
              <a:t>Uvjeti prihvatljivosti 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0BA9AD-421C-0F39-0CAF-6B47D7B49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2820"/>
            <a:ext cx="9601200" cy="4664990"/>
          </a:xfrm>
        </p:spPr>
        <p:txBody>
          <a:bodyPr>
            <a:normAutofit/>
          </a:bodyPr>
          <a:lstStyle/>
          <a:p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Korisnik koji sudjeluje u projektu, može sudjelovati samo jednom, u svojstvu prijavitelja ili partnera na projektu.</a:t>
            </a:r>
          </a:p>
          <a:p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Projekt se mora provoditi na području LAG-a </a:t>
            </a:r>
          </a:p>
          <a:p>
            <a:pPr lvl="0"/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Projektne aktivnosti moraju direktno utjecati na ostvarenje cilja projekta i biti izravno povezane s provedbom projekta </a:t>
            </a:r>
          </a:p>
          <a:p>
            <a:pPr lvl="0"/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Cilj projekta mora biti ostvaren </a:t>
            </a:r>
          </a:p>
          <a:p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</a:rPr>
              <a:t>Ukupan iznos projekta ne smije biti manji od 5.000 eura i veći od 100,000 eura (bez PDV-a)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80340" algn="l"/>
                <a:tab pos="270510" algn="l"/>
              </a:tabLst>
            </a:pP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Korisnik mora biti vlasnik nekretnine koja je predmet ulaganja ili dokazati pravni interes nad nekretninom koja je predmet ulaganja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80340" algn="l"/>
              </a:tabLst>
            </a:pPr>
            <a:r>
              <a:rPr lang="hr-HR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Građevina koja je predmet ulaganja mora biti postojeća (legalna) u skladu s propisima kojima se uređuje gradnja</a:t>
            </a:r>
          </a:p>
          <a:p>
            <a:endParaRPr lang="hr-H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09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0EB829-5809-8E9F-EAA3-6D50775C9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9221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Vrste prihvatljivih aktivnosti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09CC084A-B36E-585D-DFD9-D0D7B0280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Ulaganje u opremu (nabava opreme, inventara i sredstava potrebnih za provedbu projektnih aktivnosti: </a:t>
            </a:r>
            <a:r>
              <a:rPr lang="hr-HR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prikazne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 vitrine, projektori, narodna nošnja, didaktička oprema, tradicijski instrumenti i slično)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Digitalizacija kulturnih, edukativnih i promotivnih sadržaja vezanih uz lokalnu kulturnu baštinu, nematerijalnu baštinu, tradiciju, lokalne proizvode i gastronomiju (izrada digitalnih karata, virtualne ture i digitalne prezentacije, digitalni alati za edukaciju, digitalizacija starih fotografija i slično)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Aktivnosti očuvanja i prezentacije kulturne baštine, tradicije i lokalne gastronomije (tradicionalni i folklorni nastupi, prezentacije i degustacije lokalne gastronomije i tradicionalnih jela..)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Marketinško promotivne aktivnosti (izrada promotivnih i interpretacijskih materijala, multimedijalnih sadržaja, fotografija, video sadržaja i slično..)</a:t>
            </a:r>
          </a:p>
        </p:txBody>
      </p:sp>
    </p:spTree>
    <p:extLst>
      <p:ext uri="{BB962C8B-B14F-4D97-AF65-F5344CB8AC3E}">
        <p14:creationId xmlns:p14="http://schemas.microsoft.com/office/powerpoint/2010/main" val="575767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EC6C5265-7538-CA97-9BFC-CB12B0F73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3593" y="1061633"/>
            <a:ext cx="9601200" cy="487421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5. Edukacijsko-informativne aktivnosti namijenjene široj javnosti i stručnim skupinama usmjerene podizanju svijesti o lokalnoj gastronomiji i kulturnoj baštini (radionice, treninzi, demonstracije i izrada edukativnih vodiča i materijala  te interpretacija kulturne baštine, tradicije i lokalne gastronomije)</a:t>
            </a:r>
          </a:p>
          <a:p>
            <a:pPr marL="0" lvl="0" indent="0">
              <a:buNone/>
            </a:pP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6. Opći troškovi (troškovi pripreme i provedbe projekata, troškovi projektno – tehničke dokumentacije, troškovi postupka nabave, autorske usluge, prijevod i slično.)</a:t>
            </a:r>
          </a:p>
          <a:p>
            <a:pPr marL="0" indent="0">
              <a:buNone/>
            </a:pPr>
            <a:endParaRPr lang="hr-H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hr-HR" sz="1800" b="1" dirty="0">
                <a:latin typeface="Verdana" panose="020B0604030504040204" pitchFamily="34" charset="0"/>
                <a:ea typeface="Verdana" panose="020B0604030504040204" pitchFamily="34" charset="0"/>
              </a:rPr>
              <a:t>Aktivnosti navedene pod rednim brojem 3., 4 i 6. ne mogu biti jedine prihvatljive aktivnosti u sklopu prijavljenog projekta. Projekt mora sadržavati minimalno jednu od aktivnosti pod točkom 1., 2. i/ili 5.</a:t>
            </a:r>
          </a:p>
          <a:p>
            <a:pPr marL="0" indent="0">
              <a:buNone/>
            </a:pPr>
            <a:r>
              <a:rPr lang="hr-HR" sz="1600" b="1" u="sng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Napomena: </a:t>
            </a:r>
            <a:r>
              <a:rPr lang="hr-HR" sz="1800" dirty="0">
                <a:latin typeface="Verdana" panose="020B0604030504040204" pitchFamily="34" charset="0"/>
                <a:ea typeface="Verdana" panose="020B0604030504040204" pitchFamily="34" charset="0"/>
              </a:rPr>
              <a:t>Sve aktivnosti moraju biti izravno povezane s ciljevima Natječaja i jasno opisane u Prijavnom obrascu. Aktivnosti koje nisu povezane s ciljevima Natječaja neće biti prihvatljive za sufinanciranje. </a:t>
            </a:r>
          </a:p>
          <a:p>
            <a:pPr marL="0" indent="0">
              <a:buNone/>
            </a:pPr>
            <a:endParaRPr lang="hr-HR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hr-HR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hr-HR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405265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942</TotalTime>
  <Words>2784</Words>
  <Application>Microsoft Office PowerPoint</Application>
  <PresentationFormat>Široki zaslon</PresentationFormat>
  <Paragraphs>159</Paragraphs>
  <Slides>25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34" baseType="lpstr">
      <vt:lpstr>Calibri</vt:lpstr>
      <vt:lpstr>Calibri Light</vt:lpstr>
      <vt:lpstr>Courier New</vt:lpstr>
      <vt:lpstr>Franklin Gothic Book</vt:lpstr>
      <vt:lpstr>Symbol</vt:lpstr>
      <vt:lpstr>Times New Roman</vt:lpstr>
      <vt:lpstr>Verdana</vt:lpstr>
      <vt:lpstr>Wingdings</vt:lpstr>
      <vt:lpstr>Žetva</vt:lpstr>
      <vt:lpstr>Predstavljanje LAG natječaja za provedbu intervencije   3.1.1. „Potpora aktivnostima promocije lokalne gastronomije i kulturne baštine”   koja se provodi putem Lokalne razvojne strategije za razdoblje 2023. – 2027.</vt:lpstr>
      <vt:lpstr>Odobrena sredstva za provedbu natječaja putem LRS</vt:lpstr>
      <vt:lpstr>Natječaj  3.1.1. Potpora aktivnostima promocije lokalne gastronomije i kulturne baštine </vt:lpstr>
      <vt:lpstr>Natječaj  3.1.1. Potpora aktivnostima promocije lokalne gastronomije i kulturne baštine </vt:lpstr>
      <vt:lpstr>Prihvatljivi korisnici na LAG natječaj</vt:lpstr>
      <vt:lpstr>Provođenje projekata na području LAG-a</vt:lpstr>
      <vt:lpstr>Uvjeti prihvatljivosti  </vt:lpstr>
      <vt:lpstr>Vrste prihvatljivih aktivnosti</vt:lpstr>
      <vt:lpstr>PowerPoint prezentacija</vt:lpstr>
      <vt:lpstr>PowerPoint prezentacija</vt:lpstr>
      <vt:lpstr>Važno</vt:lpstr>
      <vt:lpstr>Neprihvatljivi troškovi</vt:lpstr>
      <vt:lpstr>Kriterij odabira (Prilog 4)</vt:lpstr>
      <vt:lpstr>Kriterij broj 3 - Aktivnosti iz poslovnog plana doprinose konceptu Pametnih sela </vt:lpstr>
      <vt:lpstr>PowerPoint prezentacija</vt:lpstr>
      <vt:lpstr>Postupak odabira</vt:lpstr>
      <vt:lpstr>Podnošenje i zaprimanje Zahtjeva za potporu</vt:lpstr>
      <vt:lpstr>Inicijalna rang lista</vt:lpstr>
      <vt:lpstr>Obrada i ocjenjivanje projekata</vt:lpstr>
      <vt:lpstr>Zahtjev za D/O/I</vt:lpstr>
      <vt:lpstr>Objava rezultata o provedenom natječaju </vt:lpstr>
      <vt:lpstr>Postupak nakon odabira projekata</vt:lpstr>
      <vt:lpstr>Postupak provedbe projekta (Dio Peti Pravilnika)</vt:lpstr>
      <vt:lpstr>Pravilnik o provedbi lokalnih razvojnih strategija unutar intervencije 77.06. – krovni dokument za LAG-ove i korisnike!</vt:lpstr>
      <vt:lpstr>PITANJA?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Meri Krnić</dc:creator>
  <cp:lastModifiedBy>Meri Krnić</cp:lastModifiedBy>
  <cp:revision>27</cp:revision>
  <dcterms:created xsi:type="dcterms:W3CDTF">2025-04-22T10:22:11Z</dcterms:created>
  <dcterms:modified xsi:type="dcterms:W3CDTF">2026-01-11T20:06:37Z</dcterms:modified>
</cp:coreProperties>
</file>